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96" r:id="rId6"/>
    <p:sldId id="295" r:id="rId7"/>
    <p:sldId id="294" r:id="rId8"/>
    <p:sldId id="293" r:id="rId9"/>
    <p:sldId id="292" r:id="rId10"/>
    <p:sldId id="291" r:id="rId11"/>
    <p:sldId id="289" r:id="rId12"/>
    <p:sldId id="299" r:id="rId13"/>
    <p:sldId id="298" r:id="rId14"/>
    <p:sldId id="297" r:id="rId15"/>
    <p:sldId id="261" r:id="rId16"/>
    <p:sldId id="303" r:id="rId17"/>
    <p:sldId id="301" r:id="rId18"/>
    <p:sldId id="308" r:id="rId19"/>
    <p:sldId id="304" r:id="rId20"/>
    <p:sldId id="306" r:id="rId21"/>
    <p:sldId id="305" r:id="rId22"/>
    <p:sldId id="278" r:id="rId23"/>
    <p:sldId id="272" r:id="rId24"/>
    <p:sldId id="307" r:id="rId25"/>
    <p:sldId id="259" r:id="rId26"/>
    <p:sldId id="260" r:id="rId27"/>
    <p:sldId id="262" r:id="rId28"/>
    <p:sldId id="263" r:id="rId29"/>
    <p:sldId id="279" r:id="rId30"/>
    <p:sldId id="280" r:id="rId31"/>
    <p:sldId id="273" r:id="rId32"/>
    <p:sldId id="268" r:id="rId33"/>
    <p:sldId id="267" r:id="rId34"/>
    <p:sldId id="270" r:id="rId35"/>
    <p:sldId id="271" r:id="rId36"/>
    <p:sldId id="281" r:id="rId37"/>
    <p:sldId id="282" r:id="rId38"/>
    <p:sldId id="283" r:id="rId39"/>
    <p:sldId id="284" r:id="rId40"/>
    <p:sldId id="274" r:id="rId41"/>
    <p:sldId id="276" r:id="rId42"/>
    <p:sldId id="285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40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tiff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png"/><Relationship Id="rId7" Type="http://schemas.openxmlformats.org/officeDocument/2006/relationships/image" Target="../media/image5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5817702" y="2236014"/>
            <a:ext cx="6064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Generative Neural Nets for Plasticizer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755D-9D8C-A943-8C27-2DD29C6E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4627503"/>
            <a:ext cx="4180716" cy="13935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D555E-2570-9744-A251-C6E3A9000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4" y="1370707"/>
            <a:ext cx="4396411" cy="29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6580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35268"/>
              </p:ext>
            </p:extLst>
          </p:nvPr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609556-396C-AA42-8474-692697AB6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521" y="5160951"/>
            <a:ext cx="2154691" cy="16630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B8636C-D547-AA44-8CE4-B006B4AF1FAE}"/>
              </a:ext>
            </a:extLst>
          </p:cNvPr>
          <p:cNvCxnSpPr>
            <a:cxnSpLocks/>
          </p:cNvCxnSpPr>
          <p:nvPr/>
        </p:nvCxnSpPr>
        <p:spPr>
          <a:xfrm>
            <a:off x="2865105" y="4684431"/>
            <a:ext cx="382197" cy="3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DE529F-698A-B147-B719-9C423DA2EDFB}"/>
              </a:ext>
            </a:extLst>
          </p:cNvPr>
          <p:cNvSpPr/>
          <p:nvPr/>
        </p:nvSpPr>
        <p:spPr>
          <a:xfrm>
            <a:off x="3247302" y="4819621"/>
            <a:ext cx="144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Prediction Accuracy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60876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742681" y="2698121"/>
            <a:ext cx="270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56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Logistic Regression w/LASSO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D9947-EC8D-334F-AECE-78F1FDB3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33" y="3475494"/>
            <a:ext cx="5385438" cy="317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426DC-517A-6342-849F-75503285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29" y="1467813"/>
            <a:ext cx="6047987" cy="466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14FDF-E905-1643-9EC4-DDFD3EBD3610}"/>
              </a:ext>
            </a:extLst>
          </p:cNvPr>
          <p:cNvSpPr txBox="1"/>
          <p:nvPr/>
        </p:nvSpPr>
        <p:spPr>
          <a:xfrm>
            <a:off x="6679769" y="1348353"/>
            <a:ext cx="51568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Non-plasticizer samples selected from set of PubChem organics least similar to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definitions: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VSA – Subdivided Surface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PEOE – Partial Equalization of Orbital Electronegativities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SlogP</a:t>
            </a:r>
            <a:r>
              <a:rPr lang="en-US" sz="1400" dirty="0"/>
              <a:t> – Octanol/Water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EState</a:t>
            </a:r>
            <a:r>
              <a:rPr lang="en-US" sz="1400" dirty="0"/>
              <a:t> – </a:t>
            </a:r>
            <a:r>
              <a:rPr lang="en-US" sz="1400" dirty="0" err="1"/>
              <a:t>Electrotopological</a:t>
            </a:r>
            <a:r>
              <a:rPr lang="en-US" sz="14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33436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66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Sample of High-Scoring Molecules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34537-90CE-AB42-B8AA-2B05C55AAF79}"/>
              </a:ext>
            </a:extLst>
          </p:cNvPr>
          <p:cNvSpPr txBox="1"/>
          <p:nvPr/>
        </p:nvSpPr>
        <p:spPr>
          <a:xfrm>
            <a:off x="480196" y="12845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A9503-1307-0E42-A55A-22EB665B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2" y="2126535"/>
            <a:ext cx="3094618" cy="1233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6D257-F1E4-4044-936B-FFE47A19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7" y="4732782"/>
            <a:ext cx="1625727" cy="1305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AD98B-86F8-384F-8832-1CEA1360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262" y="4637714"/>
            <a:ext cx="1841538" cy="1400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407F1-DC70-1041-A257-15FB578E4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47" y="2172591"/>
            <a:ext cx="2288157" cy="125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2A6AC-74F1-EC40-855D-FA882DE75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989" y="2014631"/>
            <a:ext cx="3209410" cy="1187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890C78-3B73-9847-ACA0-510281DD8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578" y="1913906"/>
            <a:ext cx="1999240" cy="1653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5675F-101B-1244-8ABD-0CA41A06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788" y="4576897"/>
            <a:ext cx="2688201" cy="15226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D009D8-079D-3A4D-8A37-1F4C847C9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9815" y="4637713"/>
            <a:ext cx="2012045" cy="14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0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Reconstruction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30E1E2-ED49-B740-A285-8D8B9A946E6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0669C3EC-4453-9E4E-91A3-9276448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2" y="3089619"/>
            <a:ext cx="4490483" cy="3446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5274ACC-1E44-6E45-AE51-439E5CEBE079}"/>
              </a:ext>
            </a:extLst>
          </p:cNvPr>
          <p:cNvSpPr txBox="1"/>
          <p:nvPr/>
        </p:nvSpPr>
        <p:spPr>
          <a:xfrm>
            <a:off x="5550871" y="3071976"/>
            <a:ext cx="5986820" cy="3277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endParaRPr lang="en-US" sz="900" dirty="0"/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endParaRPr lang="en-US" sz="900" dirty="0"/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endParaRPr lang="en-US" sz="900" dirty="0"/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endParaRPr lang="en-US" sz="900" dirty="0"/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endParaRPr lang="en-US" sz="900" dirty="0"/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endParaRPr lang="en-US" sz="900" dirty="0"/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endParaRPr lang="en-US" sz="900" dirty="0"/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848C54-855B-E446-A5FA-767D7C1AE7ED}"/>
              </a:ext>
            </a:extLst>
          </p:cNvPr>
          <p:cNvSpPr txBox="1"/>
          <p:nvPr/>
        </p:nvSpPr>
        <p:spPr>
          <a:xfrm>
            <a:off x="7478732" y="2635878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888F-BC82-654B-8501-043C945E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" y="2488117"/>
            <a:ext cx="10223573" cy="21839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B3D3DAA-59DA-E745-A829-7F23249B6807}"/>
              </a:ext>
            </a:extLst>
          </p:cNvPr>
          <p:cNvSpPr txBox="1"/>
          <p:nvPr/>
        </p:nvSpPr>
        <p:spPr>
          <a:xfrm>
            <a:off x="387648" y="358974"/>
            <a:ext cx="905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Property Prediction</a:t>
            </a:r>
          </a:p>
        </p:txBody>
      </p:sp>
      <p:pic>
        <p:nvPicPr>
          <p:cNvPr id="92" name="Picture 9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F39650-0D4A-0245-8440-BCAE47E6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96143" y="2710085"/>
            <a:ext cx="956634" cy="897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8EBEFA8-87E2-0243-B786-61951D7C4A60}"/>
              </a:ext>
            </a:extLst>
          </p:cNvPr>
          <p:cNvSpPr txBox="1"/>
          <p:nvPr/>
        </p:nvSpPr>
        <p:spPr>
          <a:xfrm>
            <a:off x="4894312" y="2675618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pic>
        <p:nvPicPr>
          <p:cNvPr id="94" name="Picture 9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C43B3-4FD6-3140-933A-F8AD898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8" t="9227" r="7276"/>
          <a:stretch/>
        </p:blipFill>
        <p:spPr>
          <a:xfrm>
            <a:off x="7397371" y="2953173"/>
            <a:ext cx="4131844" cy="32778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1153D0-FDAD-3543-8F2C-879A4C96CA53}"/>
              </a:ext>
            </a:extLst>
          </p:cNvPr>
          <p:cNvSpPr txBox="1"/>
          <p:nvPr/>
        </p:nvSpPr>
        <p:spPr>
          <a:xfrm>
            <a:off x="7434128" y="6253155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E240C-A1AB-7148-B93D-9DE99CAF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" y="2508047"/>
            <a:ext cx="4048164" cy="282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C87D0-F540-724C-8E9B-23A3FDBBC31C}"/>
              </a:ext>
            </a:extLst>
          </p:cNvPr>
          <p:cNvSpPr txBox="1"/>
          <p:nvPr/>
        </p:nvSpPr>
        <p:spPr>
          <a:xfrm>
            <a:off x="336607" y="5429207"/>
            <a:ext cx="439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encode our plasticizer likelihood property into the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from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1024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-2.91667E-6 -0.23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 animBg="1"/>
      <p:bldP spid="89" grpId="1" animBg="1"/>
      <p:bldP spid="90" grpId="0"/>
      <p:bldP spid="90" grpId="1"/>
      <p:bldP spid="91" grpId="0"/>
      <p:bldP spid="93" grpId="0"/>
      <p:bldP spid="96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85467-E84C-D547-BBD7-005E71FB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" y="1209342"/>
            <a:ext cx="4363794" cy="304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3F631-FBFA-9947-955E-27907C94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" y="1206302"/>
            <a:ext cx="4363795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topology and partition coefficient are important distinguishing features of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generative model can be built that allows for targeted exploration of discovery of new molecules likely to be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latent encodings of non-plasticizers to enable model to explore a wider variety of new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embedded property by including term that accounts for differences in quality b/w plasticizers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synthesizability and toxicity of generated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166212" y="2638486"/>
            <a:ext cx="35365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33</a:t>
            </a:fld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B1EB8D7-CA29-DA4C-8196-E6B98124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0" y="3676749"/>
            <a:ext cx="576049" cy="685773"/>
          </a:xfrm>
          <a:prstGeom prst="rect">
            <a:avLst/>
          </a:prstGeom>
        </p:spPr>
      </p:pic>
      <p:pic>
        <p:nvPicPr>
          <p:cNvPr id="159" name="Picture 158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1671EF91-D28C-BD48-AC05-F4764DEF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34" y="3731006"/>
            <a:ext cx="576050" cy="577258"/>
          </a:xfrm>
          <a:prstGeom prst="rect">
            <a:avLst/>
          </a:prstGeom>
        </p:spPr>
      </p:pic>
      <p:sp>
        <p:nvSpPr>
          <p:cNvPr id="161" name="Trapezoid 160">
            <a:extLst>
              <a:ext uri="{FF2B5EF4-FFF2-40B4-BE49-F238E27FC236}">
                <a16:creationId xmlns:a16="http://schemas.microsoft.com/office/drawing/2014/main" id="{EA807244-01C7-2F42-93A1-C193DE8279F5}"/>
              </a:ext>
            </a:extLst>
          </p:cNvPr>
          <p:cNvSpPr/>
          <p:nvPr/>
        </p:nvSpPr>
        <p:spPr>
          <a:xfrm rot="5400000">
            <a:off x="3740303" y="3554061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1E58539D-5937-DD4A-BD0C-3B7BFCED0194}"/>
              </a:ext>
            </a:extLst>
          </p:cNvPr>
          <p:cNvSpPr/>
          <p:nvPr/>
        </p:nvSpPr>
        <p:spPr>
          <a:xfrm rot="16200000">
            <a:off x="7021705" y="3473994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BD246B5-2EBB-834A-9000-C5DCC21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8" t="19273" r="10000"/>
          <a:stretch/>
        </p:blipFill>
        <p:spPr>
          <a:xfrm>
            <a:off x="5091374" y="3548428"/>
            <a:ext cx="1759528" cy="118010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B5D239-0E38-F445-94BA-C8ADB5631FB0}"/>
              </a:ext>
            </a:extLst>
          </p:cNvPr>
          <p:cNvGrpSpPr/>
          <p:nvPr/>
        </p:nvGrpSpPr>
        <p:grpSpPr>
          <a:xfrm>
            <a:off x="3938178" y="3674027"/>
            <a:ext cx="738908" cy="758292"/>
            <a:chOff x="1864522" y="1758161"/>
            <a:chExt cx="738908" cy="758292"/>
          </a:xfrm>
        </p:grpSpPr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FA11F4D2-1621-E344-9C26-CD68F352DAE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AC00E-F6AD-6943-AA2E-F82309A9B2A3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48DD0CC-C631-5E43-8F1F-D19C380A775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10EEBD6-CA52-C14B-9B79-55655AE326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FBE2ABE-AF8B-DC42-8083-2481618C1C3E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8185F3B-B854-1542-9980-113E254AEE9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0055FEC-F9B5-7D44-A74F-0073C6D35B1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428C03-147D-754B-840A-F34B71DAB9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8F36F58-B772-EF47-A11A-7AF58939415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A7D9B2A-CE22-2841-AD46-661DB09EAE3D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1D4A5-E5B4-6545-965E-B7650D30A043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11C1EA-2ED8-014E-82B8-D36F75CAB0DF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4AFCB3-11A2-B740-8DB0-C24E2EA7F946}"/>
                </a:ext>
              </a:extLst>
            </p:cNvPr>
            <p:cNvCxnSpPr>
              <a:cxnSpLocks/>
              <a:stCxn id="166" idx="6"/>
              <a:endCxn id="17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564D53-4D23-FF40-9338-B6927CC1F4FE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82ED0DF-6AAF-9445-BA8A-88997CBEEF5A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1855A95-14ED-084F-B54D-E83D79152E19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F1D56C-42A5-A445-A036-4F1527634562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4B832A-9495-E443-84D0-E15DD80DF776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A72CAD-C61A-2C42-AF70-ECA6CCE0A8F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7B550CD-10CE-2643-A38B-5B82AFF46806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D7F17F-4898-AC45-A2A0-9EFDEC838AA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4094476-7E71-0D43-A9F3-A98A77D03272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FE16F5-9938-6944-BD95-7ED5285708EB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0626A4-86E9-834E-9A89-9EC6CAFC19B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72800B-39A3-D144-A4BE-C0AA4D253D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A674E00-8EF7-1B49-898B-72728A29534A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C4F110A-D1D5-7944-B028-F7F336AF5D65}"/>
                </a:ext>
              </a:extLst>
            </p:cNvPr>
            <p:cNvCxnSpPr>
              <a:cxnSpLocks/>
              <a:stCxn id="174" idx="2"/>
              <a:endCxn id="17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91C6DA2-EFF7-3C42-9B41-2CA7CA419D70}"/>
                </a:ext>
              </a:extLst>
            </p:cNvPr>
            <p:cNvCxnSpPr>
              <a:cxnSpLocks/>
              <a:stCxn id="174" idx="2"/>
              <a:endCxn id="17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CF6D845-84F5-DC41-BA63-BB1E4C517491}"/>
              </a:ext>
            </a:extLst>
          </p:cNvPr>
          <p:cNvGrpSpPr/>
          <p:nvPr/>
        </p:nvGrpSpPr>
        <p:grpSpPr>
          <a:xfrm rot="10800000">
            <a:off x="7219580" y="3593688"/>
            <a:ext cx="738908" cy="758292"/>
            <a:chOff x="1864522" y="1758161"/>
            <a:chExt cx="738908" cy="758292"/>
          </a:xfrm>
        </p:grpSpPr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BA479684-A9EB-8D45-BBC4-ECDDC1E384A2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10D1262-37AE-B941-B976-515CDF7B395E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083077-E1E2-4147-9DB6-8F14848F6523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942DF83-6496-2B4A-9EF5-6827C68951C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66C2982-6651-D14F-A7EB-3BFB8DE8782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4090BDD-BCBF-FE4D-B1E6-473D59E0D74A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BB3F345-AED6-744B-9C41-06088570D83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CC75915-492A-6648-A996-07AC5AEA26F7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1025C6-0490-6A41-A919-7970CDFA2DE0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3FB9C64-41F8-0746-9FDB-E28BBE74C9F0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6757CB-C74D-EC4D-A712-906F09763189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6D1EB2B-3B31-984C-B361-4F53A739E1C6}"/>
                </a:ext>
              </a:extLst>
            </p:cNvPr>
            <p:cNvCxnSpPr>
              <a:cxnSpLocks/>
              <a:stCxn id="195" idx="6"/>
              <a:endCxn id="20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55EED26-77B5-D14E-B9C7-E73178B91574}"/>
                </a:ext>
              </a:extLst>
            </p:cNvPr>
            <p:cNvCxnSpPr>
              <a:cxnSpLocks/>
              <a:stCxn id="195" idx="6"/>
              <a:endCxn id="20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AE6C4A3-F30E-0A40-B4FE-43095AFA2EE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0ECE0D8-4E7B-E043-B546-6C641781D41D}"/>
                </a:ext>
              </a:extLst>
            </p:cNvPr>
            <p:cNvCxnSpPr>
              <a:cxnSpLocks/>
              <a:stCxn id="196" idx="6"/>
              <a:endCxn id="20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312C7-CAC0-E840-B4F4-1AF1CA0A1C76}"/>
                </a:ext>
              </a:extLst>
            </p:cNvPr>
            <p:cNvCxnSpPr>
              <a:cxnSpLocks/>
              <a:stCxn id="196" idx="6"/>
              <a:endCxn id="20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8616E58-005F-F24A-AA17-509CB4062D7F}"/>
                </a:ext>
              </a:extLst>
            </p:cNvPr>
            <p:cNvCxnSpPr>
              <a:cxnSpLocks/>
              <a:stCxn id="197" idx="6"/>
              <a:endCxn id="19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7176722-D888-7345-BA81-0FA4636BBB2B}"/>
                </a:ext>
              </a:extLst>
            </p:cNvPr>
            <p:cNvCxnSpPr>
              <a:cxnSpLocks/>
              <a:stCxn id="197" idx="6"/>
              <a:endCxn id="20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9B7EDE-0128-3347-B274-75892A474260}"/>
                </a:ext>
              </a:extLst>
            </p:cNvPr>
            <p:cNvCxnSpPr>
              <a:cxnSpLocks/>
              <a:stCxn id="197" idx="6"/>
              <a:endCxn id="20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D0AC676-27D2-1C4F-B69A-FD5FAA5E0E61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08573A-AB05-5844-A1D7-4E45781C8107}"/>
                </a:ext>
              </a:extLst>
            </p:cNvPr>
            <p:cNvCxnSpPr>
              <a:cxnSpLocks/>
              <a:stCxn id="198" idx="6"/>
              <a:endCxn id="20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D450F1-4849-994B-A6B5-9CD491E32C11}"/>
                </a:ext>
              </a:extLst>
            </p:cNvPr>
            <p:cNvCxnSpPr>
              <a:cxnSpLocks/>
              <a:stCxn id="198" idx="6"/>
              <a:endCxn id="20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3B7D43-2731-DB41-AF5B-699AB7DFF3AF}"/>
                </a:ext>
              </a:extLst>
            </p:cNvPr>
            <p:cNvCxnSpPr>
              <a:cxnSpLocks/>
              <a:stCxn id="199" idx="6"/>
              <a:endCxn id="20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D68D3A-14CF-4B43-B845-8C651CA3DEAC}"/>
                </a:ext>
              </a:extLst>
            </p:cNvPr>
            <p:cNvCxnSpPr>
              <a:cxnSpLocks/>
              <a:stCxn id="200" idx="6"/>
              <a:endCxn id="20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9DB2FEC-A506-EA4F-8098-7CB68003B473}"/>
                </a:ext>
              </a:extLst>
            </p:cNvPr>
            <p:cNvCxnSpPr>
              <a:cxnSpLocks/>
              <a:stCxn id="201" idx="6"/>
              <a:endCxn id="20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2D57C4-1A5C-4E4F-BF5A-4FA757958AF6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9F8A20A-241D-3042-87C6-A7707480C474}"/>
                </a:ext>
              </a:extLst>
            </p:cNvPr>
            <p:cNvCxnSpPr>
              <a:cxnSpLocks/>
              <a:stCxn id="203" idx="2"/>
              <a:endCxn id="20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EDD22F-6FBC-F340-88C4-7DAAC4F16481}"/>
                </a:ext>
              </a:extLst>
            </p:cNvPr>
            <p:cNvCxnSpPr>
              <a:cxnSpLocks/>
              <a:stCxn id="203" idx="2"/>
              <a:endCxn id="20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9F5CE65F-30BF-8F4A-BC9A-DB1643E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08" y="3538588"/>
            <a:ext cx="576049" cy="685773"/>
          </a:xfrm>
          <a:prstGeom prst="rect">
            <a:avLst/>
          </a:prstGeom>
        </p:spPr>
      </p:pic>
      <p:pic>
        <p:nvPicPr>
          <p:cNvPr id="223" name="Picture 22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9EC7924D-B7E6-904B-A8BA-3F3480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15" y="3815097"/>
            <a:ext cx="576050" cy="57725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6D7553-57F9-E948-A00A-B19B6177E3C8}"/>
              </a:ext>
            </a:extLst>
          </p:cNvPr>
          <p:cNvSpPr txBox="1"/>
          <p:nvPr/>
        </p:nvSpPr>
        <p:spPr>
          <a:xfrm>
            <a:off x="3933620" y="3192586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8A0031-BCDE-4A40-8D72-63DAE839D6E8}"/>
              </a:ext>
            </a:extLst>
          </p:cNvPr>
          <p:cNvSpPr txBox="1"/>
          <p:nvPr/>
        </p:nvSpPr>
        <p:spPr>
          <a:xfrm>
            <a:off x="7151241" y="3096039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41D615-7A6F-5347-A239-9F853CB6D272}"/>
              </a:ext>
            </a:extLst>
          </p:cNvPr>
          <p:cNvSpPr txBox="1"/>
          <p:nvPr/>
        </p:nvSpPr>
        <p:spPr>
          <a:xfrm>
            <a:off x="8327166" y="2981058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20A5E-2F26-204D-B1D5-F08639DAA86E}"/>
              </a:ext>
            </a:extLst>
          </p:cNvPr>
          <p:cNvSpPr txBox="1"/>
          <p:nvPr/>
        </p:nvSpPr>
        <p:spPr>
          <a:xfrm>
            <a:off x="2659058" y="335694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47BECC9-BCEE-CC4E-A88C-8D4982EEB8C2}"/>
              </a:ext>
            </a:extLst>
          </p:cNvPr>
          <p:cNvCxnSpPr>
            <a:cxnSpLocks/>
          </p:cNvCxnSpPr>
          <p:nvPr/>
        </p:nvCxnSpPr>
        <p:spPr>
          <a:xfrm>
            <a:off x="3572210" y="406652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F603AE8-3605-584F-B398-0E694AF828FF}"/>
              </a:ext>
            </a:extLst>
          </p:cNvPr>
          <p:cNvCxnSpPr>
            <a:cxnSpLocks/>
          </p:cNvCxnSpPr>
          <p:nvPr/>
        </p:nvCxnSpPr>
        <p:spPr>
          <a:xfrm>
            <a:off x="8094725" y="40092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FB2303E1-D67F-1F43-A37A-763FC2E76389}"/>
              </a:ext>
            </a:extLst>
          </p:cNvPr>
          <p:cNvSpPr/>
          <p:nvPr/>
        </p:nvSpPr>
        <p:spPr>
          <a:xfrm>
            <a:off x="6409486" y="3835755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C13DD2-BDBE-E843-8ABF-B28217021B44}"/>
              </a:ext>
            </a:extLst>
          </p:cNvPr>
          <p:cNvSpPr/>
          <p:nvPr/>
        </p:nvSpPr>
        <p:spPr>
          <a:xfrm>
            <a:off x="6173409" y="4201501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4C74B633-A6FF-2343-9DCE-F499F0E6EAC3}"/>
              </a:ext>
            </a:extLst>
          </p:cNvPr>
          <p:cNvSpPr/>
          <p:nvPr/>
        </p:nvSpPr>
        <p:spPr>
          <a:xfrm>
            <a:off x="6222369" y="3883124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2AFB0DB8-D7C7-5945-BEBE-F723E7E3DB4F}"/>
              </a:ext>
            </a:extLst>
          </p:cNvPr>
          <p:cNvSpPr/>
          <p:nvPr/>
        </p:nvSpPr>
        <p:spPr>
          <a:xfrm rot="12820643">
            <a:off x="6198798" y="4179802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/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D9E33F7-49D4-6749-A378-29FC42330E2B}"/>
              </a:ext>
            </a:extLst>
          </p:cNvPr>
          <p:cNvCxnSpPr>
            <a:cxnSpLocks/>
          </p:cNvCxnSpPr>
          <p:nvPr/>
        </p:nvCxnSpPr>
        <p:spPr>
          <a:xfrm flipH="1">
            <a:off x="2319130" y="5229405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44ECD5C-A81F-904F-AF4B-9E80D2A83F7F}"/>
              </a:ext>
            </a:extLst>
          </p:cNvPr>
          <p:cNvSpPr txBox="1"/>
          <p:nvPr/>
        </p:nvSpPr>
        <p:spPr>
          <a:xfrm>
            <a:off x="8151759" y="5306708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28FA86E-84F2-5146-B828-59B65A14385D}"/>
              </a:ext>
            </a:extLst>
          </p:cNvPr>
          <p:cNvSpPr txBox="1"/>
          <p:nvPr/>
        </p:nvSpPr>
        <p:spPr>
          <a:xfrm>
            <a:off x="5412291" y="4901537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41AE442-A875-854D-BDA5-59BB07DD0C08}"/>
              </a:ext>
            </a:extLst>
          </p:cNvPr>
          <p:cNvSpPr txBox="1"/>
          <p:nvPr/>
        </p:nvSpPr>
        <p:spPr>
          <a:xfrm>
            <a:off x="5197308" y="5311965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3017117" y="670976"/>
            <a:ext cx="323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2E83"/>
                </a:solidFill>
              </a:rPr>
              <a:t>Plasticizer 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5C40DAB-296F-664D-AA3D-8A21B22431F5}"/>
              </a:ext>
            </a:extLst>
          </p:cNvPr>
          <p:cNvSpPr/>
          <p:nvPr/>
        </p:nvSpPr>
        <p:spPr>
          <a:xfrm>
            <a:off x="1109645" y="2245953"/>
            <a:ext cx="805069" cy="152068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2132C-F1AA-AB4D-899A-458E26F718A2}"/>
              </a:ext>
            </a:extLst>
          </p:cNvPr>
          <p:cNvSpPr txBox="1"/>
          <p:nvPr/>
        </p:nvSpPr>
        <p:spPr>
          <a:xfrm>
            <a:off x="388193" y="1609848"/>
            <a:ext cx="240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plasticizer samples from </a:t>
            </a:r>
            <a:r>
              <a:rPr lang="en-US" sz="1400" dirty="0" err="1"/>
              <a:t>Knovel</a:t>
            </a:r>
            <a:r>
              <a:rPr lang="en-US" sz="1400" dirty="0"/>
              <a:t> sources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44B64-E316-F047-93FE-05870C901F3D}"/>
              </a:ext>
            </a:extLst>
          </p:cNvPr>
          <p:cNvCxnSpPr>
            <a:cxnSpLocks/>
          </p:cNvCxnSpPr>
          <p:nvPr/>
        </p:nvCxnSpPr>
        <p:spPr>
          <a:xfrm>
            <a:off x="2266688" y="3409143"/>
            <a:ext cx="530879" cy="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14A95A-2C47-CB44-8347-8C1E75291845}"/>
              </a:ext>
            </a:extLst>
          </p:cNvPr>
          <p:cNvSpPr txBox="1"/>
          <p:nvPr/>
        </p:nvSpPr>
        <p:spPr>
          <a:xfrm>
            <a:off x="1139462" y="2590176"/>
            <a:ext cx="8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n=1257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08EFF79F-6D74-2F40-BB34-2FD4C54B32BB}"/>
              </a:ext>
            </a:extLst>
          </p:cNvPr>
          <p:cNvSpPr/>
          <p:nvPr/>
        </p:nvSpPr>
        <p:spPr>
          <a:xfrm>
            <a:off x="3213429" y="2590176"/>
            <a:ext cx="805069" cy="11764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9662B-C0BF-CC45-9774-468D6FF2926B}"/>
              </a:ext>
            </a:extLst>
          </p:cNvPr>
          <p:cNvSpPr txBox="1"/>
          <p:nvPr/>
        </p:nvSpPr>
        <p:spPr>
          <a:xfrm>
            <a:off x="3223368" y="3060651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n=845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1EB46-A827-234F-90E4-5027BFFE72C6}"/>
              </a:ext>
            </a:extLst>
          </p:cNvPr>
          <p:cNvSpPr txBox="1"/>
          <p:nvPr/>
        </p:nvSpPr>
        <p:spPr>
          <a:xfrm>
            <a:off x="2738402" y="1691897"/>
            <a:ext cx="17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CAS No.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08E7-4110-E448-B44A-F300D9298C81}"/>
              </a:ext>
            </a:extLst>
          </p:cNvPr>
          <p:cNvSpPr txBox="1"/>
          <p:nvPr/>
        </p:nvSpPr>
        <p:spPr>
          <a:xfrm>
            <a:off x="4748716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Removing duplicates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55F438-CD61-984B-9E18-AAB21961447F}"/>
              </a:ext>
            </a:extLst>
          </p:cNvPr>
          <p:cNvCxnSpPr>
            <a:cxnSpLocks/>
          </p:cNvCxnSpPr>
          <p:nvPr/>
        </p:nvCxnSpPr>
        <p:spPr>
          <a:xfrm>
            <a:off x="4217559" y="3409143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5C99DCC3-9C9B-F244-BF85-6CC6C4065571}"/>
              </a:ext>
            </a:extLst>
          </p:cNvPr>
          <p:cNvSpPr/>
          <p:nvPr/>
        </p:nvSpPr>
        <p:spPr>
          <a:xfrm>
            <a:off x="5096821" y="3060650"/>
            <a:ext cx="805069" cy="70598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B20F6-AA09-9A45-AB94-A2DD42C2B767}"/>
              </a:ext>
            </a:extLst>
          </p:cNvPr>
          <p:cNvSpPr txBox="1"/>
          <p:nvPr/>
        </p:nvSpPr>
        <p:spPr>
          <a:xfrm>
            <a:off x="5106760" y="3284280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n=306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16FAE-2844-5646-8F61-7ADF562AAF04}"/>
              </a:ext>
            </a:extLst>
          </p:cNvPr>
          <p:cNvCxnSpPr>
            <a:cxnSpLocks/>
          </p:cNvCxnSpPr>
          <p:nvPr/>
        </p:nvCxnSpPr>
        <p:spPr>
          <a:xfrm>
            <a:off x="6078552" y="3379637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B2EE9AD-071D-174D-8B47-F29049B10086}"/>
              </a:ext>
            </a:extLst>
          </p:cNvPr>
          <p:cNvSpPr/>
          <p:nvPr/>
        </p:nvSpPr>
        <p:spPr>
          <a:xfrm>
            <a:off x="6838690" y="3284280"/>
            <a:ext cx="805069" cy="4823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BCAB3-2F81-354F-98FF-37C378DB646B}"/>
              </a:ext>
            </a:extLst>
          </p:cNvPr>
          <p:cNvSpPr txBox="1"/>
          <p:nvPr/>
        </p:nvSpPr>
        <p:spPr>
          <a:xfrm>
            <a:off x="6848629" y="3399205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3C4B1-EDAB-3E43-B189-8FCCC8F53D2C}"/>
              </a:ext>
            </a:extLst>
          </p:cNvPr>
          <p:cNvSpPr txBox="1"/>
          <p:nvPr/>
        </p:nvSpPr>
        <p:spPr>
          <a:xfrm>
            <a:off x="6485308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SMILES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C5BF7-40E7-1549-8B93-7F9AAA3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4183848"/>
            <a:ext cx="3319202" cy="21828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925B87F-1D01-934B-8EE4-F8BCE823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61" t="13075" r="3279" b="39497"/>
          <a:stretch/>
        </p:blipFill>
        <p:spPr>
          <a:xfrm>
            <a:off x="7328507" y="4183848"/>
            <a:ext cx="1244850" cy="106061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1646183-3242-A849-9EFC-DD3037B0E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" r="39963" b="3103"/>
          <a:stretch/>
        </p:blipFill>
        <p:spPr>
          <a:xfrm>
            <a:off x="4037186" y="4183848"/>
            <a:ext cx="3291321" cy="218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C82EF6-DD92-EC44-9844-7365B0592E58}"/>
              </a:ext>
            </a:extLst>
          </p:cNvPr>
          <p:cNvSpPr txBox="1"/>
          <p:nvPr/>
        </p:nvSpPr>
        <p:spPr>
          <a:xfrm>
            <a:off x="9827143" y="1301277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C8933-3C4E-4045-B594-461EEA783DEE}"/>
              </a:ext>
            </a:extLst>
          </p:cNvPr>
          <p:cNvCxnSpPr>
            <a:cxnSpLocks/>
          </p:cNvCxnSpPr>
          <p:nvPr/>
        </p:nvCxnSpPr>
        <p:spPr>
          <a:xfrm>
            <a:off x="8961120" y="1301277"/>
            <a:ext cx="0" cy="5556723"/>
          </a:xfrm>
          <a:prstGeom prst="line">
            <a:avLst/>
          </a:prstGeom>
          <a:ln w="41275">
            <a:solidFill>
              <a:srgbClr val="4B2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65030-A78D-064F-81F8-E88967865FB4}"/>
              </a:ext>
            </a:extLst>
          </p:cNvPr>
          <p:cNvSpPr txBox="1"/>
          <p:nvPr/>
        </p:nvSpPr>
        <p:spPr>
          <a:xfrm>
            <a:off x="9298745" y="1865527"/>
            <a:ext cx="26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45,000+ organic molecules from PubChem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to remove molecules with charged moieties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C9C20-9DB6-1147-8482-826E97CE345C}"/>
              </a:ext>
            </a:extLst>
          </p:cNvPr>
          <p:cNvSpPr txBox="1"/>
          <p:nvPr/>
        </p:nvSpPr>
        <p:spPr>
          <a:xfrm>
            <a:off x="9994163" y="3734909"/>
            <a:ext cx="12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BF811-87D3-6D40-83CF-3F63D7D91D45}"/>
              </a:ext>
            </a:extLst>
          </p:cNvPr>
          <p:cNvSpPr txBox="1"/>
          <p:nvPr/>
        </p:nvSpPr>
        <p:spPr>
          <a:xfrm>
            <a:off x="9298745" y="4286722"/>
            <a:ext cx="2686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Enumerated dataset of molecules with up to 17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5,000,000 selected from full dataset which contains billions of samples</a:t>
            </a:r>
          </a:p>
        </p:txBody>
      </p:sp>
    </p:spTree>
    <p:extLst>
      <p:ext uri="{BB962C8B-B14F-4D97-AF65-F5344CB8AC3E}">
        <p14:creationId xmlns:p14="http://schemas.microsoft.com/office/powerpoint/2010/main" val="133413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7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4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386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010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3111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2758</Words>
  <Application>Microsoft Macintosh PowerPoint</Application>
  <PresentationFormat>Widescreen</PresentationFormat>
  <Paragraphs>423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Nisarg Joshi</cp:lastModifiedBy>
  <cp:revision>69</cp:revision>
  <dcterms:created xsi:type="dcterms:W3CDTF">2020-06-18T23:37:08Z</dcterms:created>
  <dcterms:modified xsi:type="dcterms:W3CDTF">2020-06-24T00:31:22Z</dcterms:modified>
</cp:coreProperties>
</file>